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0"/>
  </p:notesMasterIdLst>
  <p:sldIdLst>
    <p:sldId id="256" r:id="rId2"/>
    <p:sldId id="260" r:id="rId3"/>
    <p:sldId id="262" r:id="rId4"/>
    <p:sldId id="263" r:id="rId5"/>
    <p:sldId id="261" r:id="rId6"/>
    <p:sldId id="265" r:id="rId7"/>
    <p:sldId id="266" r:id="rId8"/>
    <p:sldId id="267" r:id="rId9"/>
    <p:sldId id="268" r:id="rId10"/>
    <p:sldId id="269" r:id="rId11"/>
    <p:sldId id="270" r:id="rId12"/>
    <p:sldId id="271" r:id="rId13"/>
    <p:sldId id="272" r:id="rId14"/>
    <p:sldId id="273" r:id="rId15"/>
    <p:sldId id="275" r:id="rId16"/>
    <p:sldId id="277" r:id="rId17"/>
    <p:sldId id="278" r:id="rId18"/>
    <p:sldId id="28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1C668E-50F5-4E55-B8C8-8F9A22256EBB}" type="datetimeFigureOut">
              <a:rPr lang="en-GB" smtClean="0"/>
              <a:pPr/>
              <a:t>12/02/2012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A008D6-6C9E-4D0C-8098-079D684AB34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AA008D6-6C9E-4D0C-8098-079D684AB34D}"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866CDF20-EFA9-4380-819C-754EBD4A8B79}"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6CDF20-EFA9-4380-819C-754EBD4A8B7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6CDF20-EFA9-4380-819C-754EBD4A8B7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6CDF20-EFA9-4380-819C-754EBD4A8B7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6CDF20-EFA9-4380-819C-754EBD4A8B79}"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6CDF20-EFA9-4380-819C-754EBD4A8B7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66CDF20-EFA9-4380-819C-754EBD4A8B7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8" name="Slide Number Placeholder 7"/>
          <p:cNvSpPr>
            <a:spLocks noGrp="1"/>
          </p:cNvSpPr>
          <p:nvPr>
            <p:ph type="sldNum" sz="quarter" idx="11"/>
          </p:nvPr>
        </p:nvSpPr>
        <p:spPr/>
        <p:txBody>
          <a:bodyPr/>
          <a:lstStyle/>
          <a:p>
            <a:fld id="{866CDF20-EFA9-4380-819C-754EBD4A8B79}" type="slidenum">
              <a:rPr lang="en-GB" smtClean="0"/>
              <a:pPr/>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66CDF20-EFA9-4380-819C-754EBD4A8B7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3B05DD8-444D-4454-989E-ED96166A9EEA}" type="datetimeFigureOut">
              <a:rPr lang="en-GB" smtClean="0"/>
              <a:pPr/>
              <a:t>12/02/2012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156448" y="6422064"/>
            <a:ext cx="762000" cy="365125"/>
          </a:xfrm>
        </p:spPr>
        <p:txBody>
          <a:bodyPr/>
          <a:lstStyle/>
          <a:p>
            <a:fld id="{866CDF20-EFA9-4380-819C-754EBD4A8B7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23B05DD8-444D-4454-989E-ED96166A9EEA}" type="datetimeFigureOut">
              <a:rPr lang="en-GB" smtClean="0"/>
              <a:pPr/>
              <a:t>12/02/2012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6CDF20-EFA9-4380-819C-754EBD4A8B7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3B05DD8-444D-4454-989E-ED96166A9EEA}" type="datetimeFigureOut">
              <a:rPr lang="en-GB" smtClean="0"/>
              <a:pPr/>
              <a:t>12/02/2012</a:t>
            </a:fld>
            <a:endParaRPr lang="en-GB"/>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GB"/>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66CDF20-EFA9-4380-819C-754EBD4A8B79}"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97000" b="-9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4797425"/>
            <a:ext cx="7772400" cy="1470025"/>
          </a:xfrm>
        </p:spPr>
        <p:txBody>
          <a:bodyPr/>
          <a:lstStyle/>
          <a:p>
            <a:r>
              <a:rPr lang="en-GB" dirty="0" smtClean="0"/>
              <a:t>My Last Duchess </a:t>
            </a:r>
            <a:endParaRPr lang="en-GB" dirty="0"/>
          </a:p>
        </p:txBody>
      </p:sp>
      <p:sp>
        <p:nvSpPr>
          <p:cNvPr id="3" name="Subtitle 2"/>
          <p:cNvSpPr>
            <a:spLocks noGrp="1"/>
          </p:cNvSpPr>
          <p:nvPr>
            <p:ph type="subTitle" idx="4294967295"/>
          </p:nvPr>
        </p:nvSpPr>
        <p:spPr>
          <a:xfrm>
            <a:off x="0" y="3228975"/>
            <a:ext cx="7854950" cy="1752600"/>
          </a:xfrm>
        </p:spPr>
        <p:txBody>
          <a:bodyPr/>
          <a:lstStyle/>
          <a:p>
            <a:r>
              <a:rPr lang="en-GB" dirty="0" smtClean="0"/>
              <a:t>Robert Browning</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Hubris</a:t>
            </a:r>
            <a:endParaRPr lang="en-GB" dirty="0"/>
          </a:p>
        </p:txBody>
      </p:sp>
      <p:pic>
        <p:nvPicPr>
          <p:cNvPr id="6" name="Picture Placeholder 5" descr="hubris-gotohead-small.jpg"/>
          <p:cNvPicPr>
            <a:picLocks noGrp="1" noChangeAspect="1"/>
          </p:cNvPicPr>
          <p:nvPr>
            <p:ph idx="1"/>
          </p:nvPr>
        </p:nvPicPr>
        <p:blipFill>
          <a:blip r:embed="rId2" cstate="print"/>
          <a:stretch>
            <a:fillRect/>
          </a:stretch>
        </p:blipFill>
        <p:spPr>
          <a:xfrm>
            <a:off x="0" y="1556792"/>
            <a:ext cx="6626510" cy="5301208"/>
          </a:xfrm>
        </p:spPr>
      </p:pic>
      <p:sp>
        <p:nvSpPr>
          <p:cNvPr id="3" name="Content Placeholder 2"/>
          <p:cNvSpPr>
            <a:spLocks noGrp="1"/>
          </p:cNvSpPr>
          <p:nvPr>
            <p:ph type="body" sz="half" idx="4294967295"/>
          </p:nvPr>
        </p:nvSpPr>
        <p:spPr>
          <a:xfrm>
            <a:off x="6300192" y="0"/>
            <a:ext cx="2843808" cy="2492425"/>
          </a:xfrm>
        </p:spPr>
        <p:txBody>
          <a:bodyPr>
            <a:normAutofit fontScale="85000" lnSpcReduction="20000"/>
          </a:bodyPr>
          <a:lstStyle/>
          <a:p>
            <a:pPr>
              <a:buNone/>
            </a:pPr>
            <a:r>
              <a:rPr lang="en-GB" dirty="0" smtClean="0"/>
              <a:t>Excessive pride and arrogance – so much so that the relationship with reality is lost</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Hubris </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The Duke’s flaw, his arrogance, links to the way that he sees his treatment of the Duchess as justified. </a:t>
            </a:r>
          </a:p>
          <a:p>
            <a:endParaRPr lang="en-GB" dirty="0" smtClean="0"/>
          </a:p>
          <a:p>
            <a:r>
              <a:rPr lang="en-GB" dirty="0" smtClean="0"/>
              <a:t>It also accounts for his apparent lack of judgement when speaking to the envoy.</a:t>
            </a:r>
          </a:p>
          <a:p>
            <a:endParaRPr lang="en-GB" dirty="0" smtClean="0"/>
          </a:p>
          <a:p>
            <a:r>
              <a:rPr lang="en-GB" dirty="0" smtClean="0"/>
              <a:t>The Duke’s language conveys his hubris throughout the poem.</a:t>
            </a:r>
          </a:p>
          <a:p>
            <a:endParaRPr lang="en-GB" dirty="0" smtClean="0"/>
          </a:p>
          <a:p>
            <a:r>
              <a:rPr lang="en-GB" dirty="0" smtClean="0"/>
              <a:t>The Duke’s sense of hubris comes from his aristocratic background, and is also shown in his choice of art and cultured items. The bronze statue shows his fantasy of  mastering the natural world. The Duke clearly sees himself in the statue of Neptune. </a:t>
            </a:r>
          </a:p>
          <a:p>
            <a:endParaRPr lang="en-GB" dirty="0" smtClean="0"/>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destructive nature of jealousy</a:t>
            </a:r>
            <a:endParaRPr lang="en-GB" dirty="0"/>
          </a:p>
        </p:txBody>
      </p:sp>
      <p:pic>
        <p:nvPicPr>
          <p:cNvPr id="4" name="Content Placeholder 3" descr="20070907_jealousy.jpg"/>
          <p:cNvPicPr>
            <a:picLocks noGrp="1" noChangeAspect="1"/>
          </p:cNvPicPr>
          <p:nvPr>
            <p:ph sz="half" idx="1"/>
          </p:nvPr>
        </p:nvPicPr>
        <p:blipFill>
          <a:blip r:embed="rId2" cstate="print"/>
          <a:stretch>
            <a:fillRect/>
          </a:stretch>
        </p:blipFill>
        <p:spPr>
          <a:xfrm>
            <a:off x="857250" y="2796381"/>
            <a:ext cx="2857500" cy="2133600"/>
          </a:xfrm>
        </p:spPr>
      </p:pic>
      <p:sp>
        <p:nvSpPr>
          <p:cNvPr id="5" name="Content Placeholder 4"/>
          <p:cNvSpPr>
            <a:spLocks noGrp="1"/>
          </p:cNvSpPr>
          <p:nvPr>
            <p:ph sz="half" idx="2"/>
          </p:nvPr>
        </p:nvSpPr>
        <p:spPr/>
        <p:txBody>
          <a:bodyPr>
            <a:normAutofit fontScale="77500" lnSpcReduction="20000"/>
          </a:bodyPr>
          <a:lstStyle/>
          <a:p>
            <a:r>
              <a:rPr lang="en-GB" dirty="0" smtClean="0"/>
              <a:t>The Duke’s jealousy causes the reader to become caught up in the psychological nature of the poem. </a:t>
            </a:r>
          </a:p>
          <a:p>
            <a:endParaRPr lang="en-GB" dirty="0" smtClean="0"/>
          </a:p>
          <a:p>
            <a:r>
              <a:rPr lang="en-GB" dirty="0" smtClean="0"/>
              <a:t>The actions of the Duchess are never overtly evidence of infidelity, her guilt is confirmed in his mind.</a:t>
            </a:r>
          </a:p>
          <a:p>
            <a:endParaRPr lang="en-GB" dirty="0" smtClean="0"/>
          </a:p>
          <a:p>
            <a:r>
              <a:rPr lang="en-GB" dirty="0" smtClean="0"/>
              <a:t>The Duke only allows himself to draw the curtain over the painting – showing his possessive and controlling nature. </a:t>
            </a:r>
          </a:p>
          <a:p>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The objectification of women</a:t>
            </a:r>
            <a:endParaRPr lang="en-GB" dirty="0"/>
          </a:p>
        </p:txBody>
      </p:sp>
      <p:sp>
        <p:nvSpPr>
          <p:cNvPr id="6" name="Content Placeholder 5"/>
          <p:cNvSpPr>
            <a:spLocks noGrp="1"/>
          </p:cNvSpPr>
          <p:nvPr>
            <p:ph idx="1"/>
          </p:nvPr>
        </p:nvSpPr>
        <p:spPr/>
        <p:txBody>
          <a:bodyPr>
            <a:normAutofit fontScale="85000" lnSpcReduction="20000"/>
          </a:bodyPr>
          <a:lstStyle/>
          <a:p>
            <a:r>
              <a:rPr lang="en-GB" dirty="0" smtClean="0"/>
              <a:t>The last Duchess and the possible next Duchess are traded for money and social standing in the poem.</a:t>
            </a:r>
          </a:p>
          <a:p>
            <a:endParaRPr lang="en-GB" dirty="0" smtClean="0"/>
          </a:p>
          <a:p>
            <a:r>
              <a:rPr lang="en-GB" dirty="0" smtClean="0"/>
              <a:t>The image of Neptune and the sea horse emphasises the way the Duke has objectified the Duchess by “taming” her and the power he has over her is conveyed by the statue.</a:t>
            </a:r>
          </a:p>
          <a:p>
            <a:endParaRPr lang="en-GB" dirty="0" smtClean="0"/>
          </a:p>
          <a:p>
            <a:r>
              <a:rPr lang="en-GB" dirty="0" smtClean="0"/>
              <a:t>The painting is the final objectification of the Duchess – she literally becomes an objet d’art and the Duke has full control over her.</a:t>
            </a:r>
            <a:endParaRPr lang="en-GB" dirty="0"/>
          </a:p>
        </p:txBody>
      </p:sp>
      <p:pic>
        <p:nvPicPr>
          <p:cNvPr id="1028" name="Picture 4" descr="C:\Documents and Settings\barnardz-s\Local Settings\Temporary Internet Files\Content.IE5\N83GPX95\MP900390048[1].jpg"/>
          <p:cNvPicPr>
            <a:picLocks noChangeAspect="1" noChangeArrowheads="1"/>
          </p:cNvPicPr>
          <p:nvPr/>
        </p:nvPicPr>
        <p:blipFill>
          <a:blip r:embed="rId2" cstate="print"/>
          <a:srcRect/>
          <a:stretch>
            <a:fillRect/>
          </a:stretch>
        </p:blipFill>
        <p:spPr bwMode="auto">
          <a:xfrm>
            <a:off x="7803232" y="5517232"/>
            <a:ext cx="1340768" cy="134076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Art and culture used to create social standing </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The Duke’s art collection marks him out as a Renaissance (meaning the rebirth of art, history, literature and science)</a:t>
            </a:r>
          </a:p>
          <a:p>
            <a:endParaRPr lang="en-GB" dirty="0" smtClean="0"/>
          </a:p>
          <a:p>
            <a:r>
              <a:rPr lang="en-GB" dirty="0" smtClean="0"/>
              <a:t>The Duke’s cultured exterior and his aristocratic title masks his criminality.</a:t>
            </a:r>
          </a:p>
          <a:p>
            <a:endParaRPr lang="en-GB" dirty="0" smtClean="0"/>
          </a:p>
          <a:p>
            <a:r>
              <a:rPr lang="en-GB" dirty="0" smtClean="0"/>
              <a:t>Art and culture of this type exclusive to the educated elite who controlled it in much the same way that the Duke controls the painting of the duchess. In this way, the Duchess can be seen to represent art and culture itself. </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Groups  </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Group 1 – Anna, James, </a:t>
            </a:r>
            <a:r>
              <a:rPr lang="en-GB" dirty="0" err="1" smtClean="0"/>
              <a:t>Shonie</a:t>
            </a:r>
            <a:r>
              <a:rPr lang="en-GB" dirty="0" smtClean="0"/>
              <a:t> and Caroline (Objectification of women)</a:t>
            </a:r>
          </a:p>
          <a:p>
            <a:endParaRPr lang="en-GB" dirty="0" smtClean="0"/>
          </a:p>
          <a:p>
            <a:r>
              <a:rPr lang="en-GB" dirty="0" smtClean="0"/>
              <a:t>Group 2 – Dionne, Nicole, Lauren and Keith  (Hubris)</a:t>
            </a:r>
          </a:p>
          <a:p>
            <a:endParaRPr lang="en-GB" dirty="0" smtClean="0"/>
          </a:p>
          <a:p>
            <a:r>
              <a:rPr lang="en-GB" dirty="0" smtClean="0"/>
              <a:t>Group 3 – Melanie, Sophie F, Lauren and Josh (The destructive nature of jealousy)</a:t>
            </a:r>
          </a:p>
          <a:p>
            <a:endParaRPr lang="en-GB" dirty="0" smtClean="0"/>
          </a:p>
          <a:p>
            <a:r>
              <a:rPr lang="en-GB" dirty="0" smtClean="0"/>
              <a:t>Group 4 – Sophie M, Lisa, Danielle and Siobhan (Art and culture used to create social standing)</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“Nay, we’ll go/Together down, Sir!”</a:t>
            </a:r>
          </a:p>
          <a:p>
            <a:endParaRPr lang="en-GB" dirty="0" smtClean="0"/>
          </a:p>
          <a:p>
            <a:r>
              <a:rPr lang="en-GB" dirty="0" smtClean="0"/>
              <a:t>As an aristocrat, the Duke could insist on walking ahead of the emissary, yet he makes this superficial egalitarian gesture. However the language reveals the Duke’s controlling nature as, despite the facade of politeness and etiquette  -“Sir”, he is issuing commands to the emissary through the use of the imperative: “we’ll go” thereby emphasising his underlying domineering nature.</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Analysis </a:t>
            </a:r>
            <a:endParaRPr lang="en-GB" dirty="0"/>
          </a:p>
        </p:txBody>
      </p:sp>
      <p:sp>
        <p:nvSpPr>
          <p:cNvPr id="3" name="Content Placeholder 2"/>
          <p:cNvSpPr>
            <a:spLocks noGrp="1"/>
          </p:cNvSpPr>
          <p:nvPr>
            <p:ph idx="1"/>
          </p:nvPr>
        </p:nvSpPr>
        <p:spPr/>
        <p:txBody>
          <a:bodyPr/>
          <a:lstStyle/>
          <a:p>
            <a:r>
              <a:rPr lang="en-GB" dirty="0" smtClean="0"/>
              <a:t>Remember to fully explain </a:t>
            </a:r>
            <a:r>
              <a:rPr lang="en-GB" u="sng" dirty="0" smtClean="0"/>
              <a:t>what</a:t>
            </a:r>
            <a:r>
              <a:rPr lang="en-GB" dirty="0" smtClean="0"/>
              <a:t> is said</a:t>
            </a:r>
          </a:p>
          <a:p>
            <a:endParaRPr lang="en-GB" dirty="0" smtClean="0"/>
          </a:p>
          <a:p>
            <a:r>
              <a:rPr lang="en-GB" dirty="0" smtClean="0"/>
              <a:t>Relate it to the theme</a:t>
            </a:r>
          </a:p>
          <a:p>
            <a:endParaRPr lang="en-GB" dirty="0" smtClean="0"/>
          </a:p>
          <a:p>
            <a:r>
              <a:rPr lang="en-GB" dirty="0" smtClean="0"/>
              <a:t>Explain </a:t>
            </a:r>
            <a:r>
              <a:rPr lang="en-GB" u="sng" dirty="0" smtClean="0"/>
              <a:t>how</a:t>
            </a:r>
            <a:r>
              <a:rPr lang="en-GB" dirty="0" smtClean="0"/>
              <a:t> it is done (use of techniques)</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Essay Question 	</a:t>
            </a:r>
            <a:endParaRPr lang="en-GB" dirty="0"/>
          </a:p>
        </p:txBody>
      </p:sp>
      <p:sp>
        <p:nvSpPr>
          <p:cNvPr id="3" name="Content Placeholder 2"/>
          <p:cNvSpPr>
            <a:spLocks noGrp="1"/>
          </p:cNvSpPr>
          <p:nvPr>
            <p:ph idx="1"/>
          </p:nvPr>
        </p:nvSpPr>
        <p:spPr/>
        <p:txBody>
          <a:bodyPr/>
          <a:lstStyle/>
          <a:p>
            <a:r>
              <a:rPr lang="en-US" b="1" dirty="0" smtClean="0"/>
              <a:t>16. Choose a poem in which the tone is sinister or seductive or cynical.</a:t>
            </a:r>
          </a:p>
          <a:p>
            <a:pPr>
              <a:buNone/>
            </a:pPr>
            <a:endParaRPr lang="en-US" b="1" dirty="0" smtClean="0"/>
          </a:p>
          <a:p>
            <a:r>
              <a:rPr lang="en-US" dirty="0" smtClean="0"/>
              <a:t>Show how the poem creates this tone and discuss its relative importance in your </a:t>
            </a:r>
            <a:r>
              <a:rPr lang="en-GB" dirty="0" smtClean="0"/>
              <a:t>appreciation of the poem.</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Context of the poem</a:t>
            </a:r>
            <a:endParaRPr lang="en-GB" dirty="0"/>
          </a:p>
        </p:txBody>
      </p:sp>
      <p:sp>
        <p:nvSpPr>
          <p:cNvPr id="3" name="Content Placeholder 2"/>
          <p:cNvSpPr>
            <a:spLocks noGrp="1"/>
          </p:cNvSpPr>
          <p:nvPr>
            <p:ph idx="1"/>
          </p:nvPr>
        </p:nvSpPr>
        <p:spPr/>
        <p:txBody>
          <a:bodyPr>
            <a:normAutofit lnSpcReduction="10000"/>
          </a:bodyPr>
          <a:lstStyle/>
          <a:p>
            <a:r>
              <a:rPr lang="en-GB" dirty="0" smtClean="0"/>
              <a:t>Set in the 16</a:t>
            </a:r>
            <a:r>
              <a:rPr lang="en-GB" baseline="30000" dirty="0" smtClean="0"/>
              <a:t>th</a:t>
            </a:r>
            <a:r>
              <a:rPr lang="en-GB" dirty="0" smtClean="0"/>
              <a:t> Century Italian Renaissance in Ferrara.</a:t>
            </a:r>
          </a:p>
          <a:p>
            <a:endParaRPr lang="en-GB" dirty="0" smtClean="0"/>
          </a:p>
          <a:p>
            <a:r>
              <a:rPr lang="en-GB" dirty="0" smtClean="0"/>
              <a:t>The persona is based on the Duke of Ferrara, Alfonso II</a:t>
            </a:r>
          </a:p>
          <a:p>
            <a:endParaRPr lang="en-GB" dirty="0" smtClean="0"/>
          </a:p>
          <a:p>
            <a:r>
              <a:rPr lang="en-GB" dirty="0" smtClean="0"/>
              <a:t>The object is an envoy sent by the Count of Tyrol to negotiate the Duke’s next marriage to his daughter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pPr algn="l" eaLnBrk="1" hangingPunct="1">
              <a:defRPr/>
            </a:pPr>
            <a:r>
              <a:rPr lang="en-GB" u="sng" smtClean="0"/>
              <a:t>Details:</a:t>
            </a:r>
          </a:p>
        </p:txBody>
      </p:sp>
      <p:sp>
        <p:nvSpPr>
          <p:cNvPr id="23555" name="Rectangle 3"/>
          <p:cNvSpPr>
            <a:spLocks noGrp="1" noChangeArrowheads="1"/>
          </p:cNvSpPr>
          <p:nvPr>
            <p:ph type="body" idx="1"/>
          </p:nvPr>
        </p:nvSpPr>
        <p:spPr>
          <a:xfrm>
            <a:off x="395288" y="1341438"/>
            <a:ext cx="8229600" cy="4525962"/>
          </a:xfrm>
        </p:spPr>
        <p:txBody>
          <a:bodyPr/>
          <a:lstStyle/>
          <a:p>
            <a:pPr eaLnBrk="1" hangingPunct="1">
              <a:defRPr/>
            </a:pPr>
            <a:r>
              <a:rPr lang="en-GB" smtClean="0"/>
              <a:t>Browning first published poem under the title "I. Italy" in </a:t>
            </a:r>
            <a:r>
              <a:rPr lang="en-GB" b="1" u="sng" smtClean="0"/>
              <a:t>1842</a:t>
            </a:r>
            <a:r>
              <a:rPr lang="en-GB" smtClean="0"/>
              <a:t> in </a:t>
            </a:r>
            <a:r>
              <a:rPr lang="en-GB" i="1" smtClean="0"/>
              <a:t>Dramatic Lyrics</a:t>
            </a:r>
            <a:r>
              <a:rPr lang="en-GB" smtClean="0"/>
              <a:t>, a collection of sixteen Browning poems. </a:t>
            </a:r>
          </a:p>
          <a:p>
            <a:pPr eaLnBrk="1" hangingPunct="1">
              <a:buFont typeface="Wingdings" pitchFamily="2" charset="2"/>
              <a:buNone/>
              <a:defRPr/>
            </a:pPr>
            <a:endParaRPr lang="en-GB" smtClean="0"/>
          </a:p>
          <a:p>
            <a:pPr eaLnBrk="1" hangingPunct="1">
              <a:defRPr/>
            </a:pPr>
            <a:r>
              <a:rPr lang="en-GB" smtClean="0"/>
              <a:t>Browning changed the title of the poem to "My Last Duchess" before republishing it in 1849 in another collection, </a:t>
            </a:r>
            <a:r>
              <a:rPr lang="en-GB" i="1" smtClean="0"/>
              <a:t>Dramatic Romances and Lyrics</a:t>
            </a:r>
            <a:r>
              <a:rPr lang="en-GB" smtClean="0"/>
              <a:t>. </a:t>
            </a:r>
          </a:p>
        </p:txBody>
      </p:sp>
      <p:sp>
        <p:nvSpPr>
          <p:cNvPr id="16388" name="Text Box 4"/>
          <p:cNvSpPr txBox="1">
            <a:spLocks noChangeArrowheads="1"/>
          </p:cNvSpPr>
          <p:nvPr/>
        </p:nvSpPr>
        <p:spPr bwMode="auto">
          <a:xfrm>
            <a:off x="684213" y="5445125"/>
            <a:ext cx="7704137" cy="1187450"/>
          </a:xfrm>
          <a:prstGeom prst="rect">
            <a:avLst/>
          </a:prstGeom>
          <a:solidFill>
            <a:schemeClr val="hlink"/>
          </a:solidFill>
          <a:ln w="9525">
            <a:noFill/>
            <a:miter lim="800000"/>
            <a:headEnd/>
            <a:tailEnd/>
          </a:ln>
        </p:spPr>
        <p:txBody>
          <a:bodyPr>
            <a:spAutoFit/>
          </a:bodyPr>
          <a:lstStyle/>
          <a:p>
            <a:pPr>
              <a:spcBef>
                <a:spcPct val="50000"/>
              </a:spcBef>
            </a:pPr>
            <a:r>
              <a:rPr lang="en-GB" sz="2400" b="1">
                <a:solidFill>
                  <a:schemeClr val="bg2"/>
                </a:solidFill>
              </a:rPr>
              <a:t>Remember this fact. When you read the poem later think about the significance of the change in title. What difference would this make?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457200" y="274638"/>
            <a:ext cx="3609975" cy="1143000"/>
          </a:xfrm>
        </p:spPr>
        <p:txBody>
          <a:bodyPr/>
          <a:lstStyle/>
          <a:p>
            <a:pPr eaLnBrk="1" hangingPunct="1">
              <a:defRPr/>
            </a:pPr>
            <a:r>
              <a:rPr lang="en-GB" smtClean="0"/>
              <a:t>Ferrara, Italy</a:t>
            </a:r>
          </a:p>
        </p:txBody>
      </p:sp>
      <p:pic>
        <p:nvPicPr>
          <p:cNvPr id="17411" name="Picture 5" descr="ferrara"/>
          <p:cNvPicPr>
            <a:picLocks noChangeAspect="1" noChangeArrowheads="1"/>
          </p:cNvPicPr>
          <p:nvPr/>
        </p:nvPicPr>
        <p:blipFill>
          <a:blip r:embed="rId2" cstate="print"/>
          <a:srcRect/>
          <a:stretch>
            <a:fillRect/>
          </a:stretch>
        </p:blipFill>
        <p:spPr bwMode="auto">
          <a:xfrm>
            <a:off x="539750" y="1593850"/>
            <a:ext cx="7200900" cy="4618038"/>
          </a:xfrm>
          <a:prstGeom prst="rect">
            <a:avLst/>
          </a:prstGeom>
          <a:noFill/>
          <a:ln w="9525">
            <a:noFill/>
            <a:miter lim="800000"/>
            <a:headEnd/>
            <a:tailEnd/>
          </a:ln>
        </p:spPr>
      </p:pic>
      <p:pic>
        <p:nvPicPr>
          <p:cNvPr id="17412" name="Picture 2" descr="Map of Ferrara"/>
          <p:cNvPicPr>
            <a:picLocks noChangeAspect="1" noChangeArrowheads="1"/>
          </p:cNvPicPr>
          <p:nvPr/>
        </p:nvPicPr>
        <p:blipFill>
          <a:blip r:embed="rId3" cstate="print"/>
          <a:srcRect/>
          <a:stretch>
            <a:fillRect/>
          </a:stretch>
        </p:blipFill>
        <p:spPr bwMode="auto">
          <a:xfrm>
            <a:off x="6443663" y="0"/>
            <a:ext cx="2700337" cy="2103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Duke </a:t>
            </a:r>
            <a:endParaRPr lang="en-GB" dirty="0"/>
          </a:p>
        </p:txBody>
      </p:sp>
      <p:pic>
        <p:nvPicPr>
          <p:cNvPr id="4" name="Content Placeholder 3" descr="alfonso.jpg"/>
          <p:cNvPicPr>
            <a:picLocks noGrp="1" noChangeAspect="1"/>
          </p:cNvPicPr>
          <p:nvPr>
            <p:ph idx="1"/>
          </p:nvPr>
        </p:nvPicPr>
        <p:blipFill>
          <a:blip r:embed="rId2" cstate="print"/>
          <a:stretch>
            <a:fillRect/>
          </a:stretch>
        </p:blipFill>
        <p:spPr>
          <a:xfrm>
            <a:off x="3059833" y="0"/>
            <a:ext cx="6128468" cy="6858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457200" y="274638"/>
            <a:ext cx="3467100" cy="1143000"/>
          </a:xfrm>
        </p:spPr>
        <p:txBody>
          <a:bodyPr/>
          <a:lstStyle/>
          <a:p>
            <a:pPr eaLnBrk="1" hangingPunct="1">
              <a:defRPr/>
            </a:pPr>
            <a:r>
              <a:rPr lang="en-GB" smtClean="0"/>
              <a:t>Fra Pandolf</a:t>
            </a:r>
          </a:p>
        </p:txBody>
      </p:sp>
      <p:pic>
        <p:nvPicPr>
          <p:cNvPr id="23555" name="Picture 4" descr="fra pandolf"/>
          <p:cNvPicPr>
            <a:picLocks noChangeAspect="1" noChangeArrowheads="1"/>
          </p:cNvPicPr>
          <p:nvPr/>
        </p:nvPicPr>
        <p:blipFill>
          <a:blip r:embed="rId2" cstate="print"/>
          <a:srcRect/>
          <a:stretch>
            <a:fillRect/>
          </a:stretch>
        </p:blipFill>
        <p:spPr bwMode="auto">
          <a:xfrm>
            <a:off x="4067175" y="404813"/>
            <a:ext cx="4897438" cy="6048375"/>
          </a:xfrm>
          <a:prstGeom prst="rect">
            <a:avLst/>
          </a:prstGeom>
          <a:noFill/>
          <a:ln w="9525">
            <a:noFill/>
            <a:miter lim="800000"/>
            <a:headEnd/>
            <a:tailEnd/>
          </a:ln>
        </p:spPr>
      </p:pic>
      <p:sp>
        <p:nvSpPr>
          <p:cNvPr id="23556" name="AutoShape 5"/>
          <p:cNvSpPr>
            <a:spLocks noChangeArrowheads="1"/>
          </p:cNvSpPr>
          <p:nvPr/>
        </p:nvSpPr>
        <p:spPr bwMode="auto">
          <a:xfrm>
            <a:off x="323850" y="2276475"/>
            <a:ext cx="3529013" cy="2665413"/>
          </a:xfrm>
          <a:prstGeom prst="ellipseRibbon2">
            <a:avLst>
              <a:gd name="adj1" fmla="val 25000"/>
              <a:gd name="adj2" fmla="val 50000"/>
              <a:gd name="adj3" fmla="val 12500"/>
            </a:avLst>
          </a:prstGeom>
          <a:solidFill>
            <a:srgbClr val="FF9900"/>
          </a:solidFill>
          <a:ln w="9525">
            <a:solidFill>
              <a:schemeClr val="tx1"/>
            </a:solidFill>
            <a:round/>
            <a:headEnd/>
            <a:tailEnd/>
          </a:ln>
        </p:spPr>
        <p:txBody>
          <a:bodyPr wrap="none" anchor="ctr"/>
          <a:lstStyle/>
          <a:p>
            <a:pPr algn="ctr"/>
            <a:r>
              <a:rPr lang="en-GB" sz="3600" b="1">
                <a:solidFill>
                  <a:schemeClr val="bg2"/>
                </a:solidFill>
              </a:rPr>
              <a:t>Artist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 and form</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The poem is a dramatic monologue in which the character of the Duke is revealed</a:t>
            </a:r>
          </a:p>
          <a:p>
            <a:endParaRPr lang="en-GB" dirty="0" smtClean="0"/>
          </a:p>
          <a:p>
            <a:r>
              <a:rPr lang="en-GB" dirty="0" smtClean="0"/>
              <a:t>28 rhymed couplets of iambic pentameter – creating a controlled, regular beat in the poem</a:t>
            </a:r>
          </a:p>
          <a:p>
            <a:endParaRPr lang="en-GB" dirty="0" smtClean="0"/>
          </a:p>
          <a:p>
            <a:r>
              <a:rPr lang="en-GB" dirty="0" smtClean="0"/>
              <a:t>The lines are using enjambment to create a driving force in the poem (through the lack of end-stopped lines), reflecting the Duke’s forceful personality. </a:t>
            </a:r>
          </a:p>
          <a:p>
            <a:endParaRPr lang="en-GB" dirty="0" smtClean="0"/>
          </a:p>
          <a:p>
            <a:r>
              <a:rPr lang="en-GB" dirty="0" smtClean="0"/>
              <a:t>The enjambment also creates the natural tempo of a conversation </a:t>
            </a:r>
          </a:p>
          <a:p>
            <a:endParaRPr lang="en-GB" dirty="0" smtClean="0"/>
          </a:p>
          <a:p>
            <a:r>
              <a:rPr lang="en-GB" dirty="0" smtClean="0"/>
              <a:t>The Duke interrupts the flow of his speech using questions and parenthetical comments  showing his true nature and motivations breaking through the surface of his everyday language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lvl="0" indent="-342900" fontAlgn="base">
              <a:spcBef>
                <a:spcPct val="20000"/>
              </a:spcBef>
              <a:spcAft>
                <a:spcPct val="0"/>
              </a:spcAft>
              <a:defRPr/>
            </a:pPr>
            <a:r>
              <a:rPr lang="en-GB" sz="2800" kern="0" dirty="0" smtClean="0">
                <a:solidFill>
                  <a:srgbClr val="FFFFFF"/>
                </a:solidFill>
                <a:effectLst>
                  <a:outerShdw blurRad="38100" dist="38100" dir="2700000" algn="tl">
                    <a:srgbClr val="000000"/>
                  </a:outerShdw>
                </a:effectLst>
                <a:latin typeface="Garamond"/>
                <a:ea typeface="+mn-ea"/>
                <a:cs typeface="Arial"/>
              </a:rPr>
              <a:t/>
            </a:r>
            <a:br>
              <a:rPr lang="en-GB" sz="2800" kern="0" dirty="0" smtClean="0">
                <a:solidFill>
                  <a:srgbClr val="FFFFFF"/>
                </a:solidFill>
                <a:effectLst>
                  <a:outerShdw blurRad="38100" dist="38100" dir="2700000" algn="tl">
                    <a:srgbClr val="000000"/>
                  </a:outerShdw>
                </a:effectLst>
                <a:latin typeface="Garamond"/>
                <a:ea typeface="+mn-ea"/>
                <a:cs typeface="Arial"/>
              </a:rPr>
            </a:br>
            <a:r>
              <a:rPr lang="en-GB" sz="2800" kern="0" dirty="0" smtClean="0">
                <a:solidFill>
                  <a:srgbClr val="FFFFFF"/>
                </a:solidFill>
                <a:effectLst>
                  <a:outerShdw blurRad="38100" dist="38100" dir="2700000" algn="tl">
                    <a:srgbClr val="000000"/>
                  </a:outerShdw>
                </a:effectLst>
                <a:latin typeface="Garamond"/>
                <a:ea typeface="+mn-ea"/>
                <a:cs typeface="Arial"/>
              </a:rPr>
              <a:t>Structure and Language</a:t>
            </a:r>
            <a:endParaRPr lang="en-GB" dirty="0"/>
          </a:p>
        </p:txBody>
      </p:sp>
      <p:sp>
        <p:nvSpPr>
          <p:cNvPr id="3" name="Content Placeholder 2"/>
          <p:cNvSpPr>
            <a:spLocks noGrp="1"/>
          </p:cNvSpPr>
          <p:nvPr>
            <p:ph idx="1"/>
          </p:nvPr>
        </p:nvSpPr>
        <p:spPr/>
        <p:txBody>
          <a:bodyPr>
            <a:normAutofit fontScale="77500" lnSpcReduction="20000"/>
          </a:bodyPr>
          <a:lstStyle/>
          <a:p>
            <a:pPr>
              <a:buNone/>
            </a:pPr>
            <a:endParaRPr lang="en-GB" sz="3200" kern="0" dirty="0" smtClean="0">
              <a:solidFill>
                <a:srgbClr val="FFFFFF"/>
              </a:solidFill>
              <a:effectLst>
                <a:outerShdw blurRad="38100" dist="38100" dir="2700000" algn="tl">
                  <a:srgbClr val="000000"/>
                </a:outerShdw>
              </a:effectLst>
              <a:latin typeface="Garamond"/>
              <a:cs typeface="Arial"/>
            </a:endParaRPr>
          </a:p>
          <a:p>
            <a:pPr>
              <a:buNone/>
            </a:pPr>
            <a:r>
              <a:rPr lang="en-GB" sz="3200" kern="0" dirty="0" smtClean="0">
                <a:solidFill>
                  <a:srgbClr val="FFFFFF"/>
                </a:solidFill>
                <a:effectLst>
                  <a:outerShdw blurRad="38100" dist="38100" dir="2700000" algn="tl">
                    <a:srgbClr val="000000"/>
                  </a:outerShdw>
                </a:effectLst>
                <a:latin typeface="Garamond"/>
                <a:cs typeface="Arial"/>
              </a:rPr>
              <a:t>The elevated language is the Duke showing off his educated side: “that pictured </a:t>
            </a:r>
            <a:r>
              <a:rPr lang="en-GB" sz="3200" b="1" i="1" kern="0" dirty="0" smtClean="0">
                <a:solidFill>
                  <a:srgbClr val="FFFFFF"/>
                </a:solidFill>
                <a:effectLst>
                  <a:outerShdw blurRad="38100" dist="38100" dir="2700000" algn="tl">
                    <a:srgbClr val="000000"/>
                  </a:outerShdw>
                </a:effectLst>
                <a:latin typeface="Garamond"/>
                <a:cs typeface="Arial"/>
              </a:rPr>
              <a:t>countenance</a:t>
            </a:r>
            <a:r>
              <a:rPr lang="en-GB" sz="3200" kern="0" dirty="0" smtClean="0">
                <a:solidFill>
                  <a:srgbClr val="FFFFFF"/>
                </a:solidFill>
                <a:effectLst>
                  <a:outerShdw blurRad="38100" dist="38100" dir="2700000" algn="tl">
                    <a:srgbClr val="000000"/>
                  </a:outerShdw>
                </a:effectLst>
                <a:latin typeface="Garamond"/>
                <a:cs typeface="Arial"/>
              </a:rPr>
              <a:t>” (face) and, “your  master’s known </a:t>
            </a:r>
            <a:r>
              <a:rPr lang="en-GB" sz="3200" b="1" i="1" kern="0" dirty="0" smtClean="0">
                <a:solidFill>
                  <a:srgbClr val="FFFFFF"/>
                </a:solidFill>
                <a:effectLst>
                  <a:outerShdw blurRad="38100" dist="38100" dir="2700000" algn="tl">
                    <a:srgbClr val="000000"/>
                  </a:outerShdw>
                </a:effectLst>
                <a:latin typeface="Garamond"/>
                <a:cs typeface="Arial"/>
              </a:rPr>
              <a:t>munificence</a:t>
            </a:r>
            <a:r>
              <a:rPr lang="en-GB" sz="3200" kern="0" dirty="0" smtClean="0">
                <a:solidFill>
                  <a:srgbClr val="FFFFFF"/>
                </a:solidFill>
                <a:effectLst>
                  <a:outerShdw blurRad="38100" dist="38100" dir="2700000" algn="tl">
                    <a:srgbClr val="000000"/>
                  </a:outerShdw>
                </a:effectLst>
                <a:latin typeface="Garamond"/>
                <a:cs typeface="Arial"/>
              </a:rPr>
              <a:t>” (generosity). These are two examples of his over-wordy speech</a:t>
            </a:r>
          </a:p>
          <a:p>
            <a:pPr>
              <a:buNone/>
            </a:pPr>
            <a:r>
              <a:rPr lang="en-GB" sz="3200" kern="0" dirty="0" smtClean="0">
                <a:solidFill>
                  <a:srgbClr val="FFFFFF"/>
                </a:solidFill>
                <a:effectLst>
                  <a:outerShdw blurRad="38100" dist="38100" dir="2700000" algn="tl">
                    <a:srgbClr val="000000"/>
                  </a:outerShdw>
                </a:effectLst>
                <a:latin typeface="Garamond"/>
                <a:cs typeface="Arial"/>
              </a:rPr>
              <a:t/>
            </a:r>
            <a:br>
              <a:rPr lang="en-GB" sz="3200" kern="0" dirty="0" smtClean="0">
                <a:solidFill>
                  <a:srgbClr val="FFFFFF"/>
                </a:solidFill>
                <a:effectLst>
                  <a:outerShdw blurRad="38100" dist="38100" dir="2700000" algn="tl">
                    <a:srgbClr val="000000"/>
                  </a:outerShdw>
                </a:effectLst>
                <a:latin typeface="Garamond"/>
                <a:cs typeface="Arial"/>
              </a:rPr>
            </a:br>
            <a:r>
              <a:rPr lang="en-GB" sz="3200" kern="0" dirty="0" smtClean="0">
                <a:solidFill>
                  <a:srgbClr val="FFFFFF"/>
                </a:solidFill>
                <a:effectLst>
                  <a:outerShdw blurRad="38100" dist="38100" dir="2700000" algn="tl">
                    <a:srgbClr val="000000"/>
                  </a:outerShdw>
                </a:effectLst>
                <a:latin typeface="Garamond"/>
                <a:cs typeface="Arial"/>
              </a:rPr>
              <a:t>Structurally, the fact that there are no stanza breaks and that the Count speaks uninterrupted for 56 lines points to a man who likes the sound of his own voice and is full of his own importance.</a:t>
            </a:r>
          </a:p>
          <a:p>
            <a:pPr>
              <a:buNone/>
            </a:pPr>
            <a:endParaRPr lang="en-GB" sz="3200" kern="0" dirty="0" smtClean="0">
              <a:solidFill>
                <a:srgbClr val="FFFFFF"/>
              </a:solidFill>
              <a:effectLst>
                <a:outerShdw blurRad="38100" dist="38100" dir="2700000" algn="tl">
                  <a:srgbClr val="000000"/>
                </a:outerShdw>
              </a:effectLst>
              <a:latin typeface="Garamond"/>
              <a:cs typeface="Arial"/>
            </a:endParaRPr>
          </a:p>
          <a:p>
            <a:pPr>
              <a:buNone/>
            </a:pPr>
            <a:r>
              <a:rPr lang="en-GB" sz="3200" kern="0" dirty="0" smtClean="0">
                <a:solidFill>
                  <a:srgbClr val="FFFFFF"/>
                </a:solidFill>
                <a:effectLst>
                  <a:outerShdw blurRad="38100" dist="38100" dir="2700000" algn="tl">
                    <a:srgbClr val="000000"/>
                  </a:outerShdw>
                </a:effectLst>
                <a:latin typeface="Garamond"/>
                <a:cs typeface="Arial"/>
              </a:rPr>
              <a:t>The poem begins and ends with references to art and culture, emphasising the Duke’s civilised exterior. </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a:t>
            </a:r>
            <a:endParaRPr lang="en-GB" dirty="0"/>
          </a:p>
        </p:txBody>
      </p:sp>
      <p:sp>
        <p:nvSpPr>
          <p:cNvPr id="3" name="Content Placeholder 2"/>
          <p:cNvSpPr>
            <a:spLocks noGrp="1"/>
          </p:cNvSpPr>
          <p:nvPr>
            <p:ph idx="1"/>
          </p:nvPr>
        </p:nvSpPr>
        <p:spPr/>
        <p:txBody>
          <a:bodyPr/>
          <a:lstStyle/>
          <a:p>
            <a:r>
              <a:rPr lang="en-GB" dirty="0" smtClean="0"/>
              <a:t>Hubris </a:t>
            </a:r>
          </a:p>
          <a:p>
            <a:endParaRPr lang="en-GB" dirty="0" smtClean="0"/>
          </a:p>
          <a:p>
            <a:r>
              <a:rPr lang="en-GB" dirty="0" smtClean="0"/>
              <a:t>The destructive nature of jealousy</a:t>
            </a:r>
          </a:p>
          <a:p>
            <a:endParaRPr lang="en-GB" dirty="0" smtClean="0"/>
          </a:p>
          <a:p>
            <a:r>
              <a:rPr lang="en-GB" dirty="0" smtClean="0"/>
              <a:t>The objectification of women</a:t>
            </a:r>
          </a:p>
          <a:p>
            <a:endParaRPr lang="en-GB" dirty="0" smtClean="0"/>
          </a:p>
          <a:p>
            <a:r>
              <a:rPr lang="en-GB" dirty="0" smtClean="0"/>
              <a:t>Art and culture used to create social status </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1179</TotalTime>
  <Words>847</Words>
  <Application>Microsoft Office PowerPoint</Application>
  <PresentationFormat>On-screen Show (4:3)</PresentationFormat>
  <Paragraphs>92</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Technic</vt:lpstr>
      <vt:lpstr>My Last Duchess </vt:lpstr>
      <vt:lpstr>Context of the poem</vt:lpstr>
      <vt:lpstr>Details:</vt:lpstr>
      <vt:lpstr>Ferrara, Italy</vt:lpstr>
      <vt:lpstr>The Duke </vt:lpstr>
      <vt:lpstr>Fra Pandolf</vt:lpstr>
      <vt:lpstr>Structure and form</vt:lpstr>
      <vt:lpstr> Structure and Language</vt:lpstr>
      <vt:lpstr>Themes </vt:lpstr>
      <vt:lpstr>Hubris</vt:lpstr>
      <vt:lpstr>Hubris </vt:lpstr>
      <vt:lpstr>The destructive nature of jealousy</vt:lpstr>
      <vt:lpstr>The objectification of women</vt:lpstr>
      <vt:lpstr>Art and culture used to create social standing </vt:lpstr>
      <vt:lpstr>Groups  </vt:lpstr>
      <vt:lpstr>Example </vt:lpstr>
      <vt:lpstr>Analysis </vt:lpstr>
      <vt:lpstr>Essay Question  </vt:lpstr>
    </vt:vector>
  </TitlesOfParts>
  <Company>Your Organization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Last Duchess </dc:title>
  <dc:creator>Your User Name</dc:creator>
  <cp:lastModifiedBy>Your User Name</cp:lastModifiedBy>
  <cp:revision>10</cp:revision>
  <dcterms:created xsi:type="dcterms:W3CDTF">2011-10-04T13:27:37Z</dcterms:created>
  <dcterms:modified xsi:type="dcterms:W3CDTF">2012-02-12T13:52:58Z</dcterms:modified>
</cp:coreProperties>
</file>